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70" r:id="rId2"/>
    <p:sldId id="265" r:id="rId3"/>
    <p:sldId id="287" r:id="rId4"/>
    <p:sldId id="288" r:id="rId5"/>
    <p:sldId id="262" r:id="rId6"/>
    <p:sldId id="281" r:id="rId7"/>
    <p:sldId id="282" r:id="rId8"/>
    <p:sldId id="277" r:id="rId9"/>
    <p:sldId id="278" r:id="rId10"/>
    <p:sldId id="279" r:id="rId11"/>
    <p:sldId id="269" r:id="rId12"/>
    <p:sldId id="263" r:id="rId13"/>
    <p:sldId id="271" r:id="rId14"/>
    <p:sldId id="267" r:id="rId15"/>
    <p:sldId id="268" r:id="rId16"/>
    <p:sldId id="280" r:id="rId17"/>
    <p:sldId id="283" r:id="rId18"/>
    <p:sldId id="284" r:id="rId19"/>
    <p:sldId id="285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nstantia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nstantia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nstantia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nstantia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nstantia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71" autoAdjust="0"/>
  </p:normalViewPr>
  <p:slideViewPr>
    <p:cSldViewPr>
      <p:cViewPr>
        <p:scale>
          <a:sx n="66" d="100"/>
          <a:sy n="66" d="100"/>
        </p:scale>
        <p:origin x="-1500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A7B74-0D1A-4C41-BC7D-26C81BD50135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41570-FBE4-43D6-8236-980C62BE79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3DB64-873E-44D0-868F-8C335F7430BD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118BF-3723-4767-BDF9-2F5A7CBEFC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0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4FDFC-8F65-445B-A166-45F960567152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B0A01-534F-4684-A0AB-201CF97355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1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26637-4EF9-4EDE-9BD8-DA12415D4AE8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F9F9F-4A74-4E0A-9E25-48872039E4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5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3F7B4-7E0D-4066-A3E7-0769C60B56BE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2763C-4A7B-4A67-BE9D-9D0C139188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7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3A904-CC5E-469F-B8B1-8E33B7493F1F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A75B2-2538-4B87-B30E-A3222626A8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8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BEF99-5F1A-42BE-BA49-2A66CFBFA9AF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312A-A5C6-479C-AE69-53FE57DE61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9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84CD4-618F-4D10-B89E-1DEC870D3317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86527-3FA7-476B-879C-A768BB4865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0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A27EB-3D56-4F57-86EE-4D80A33EB30C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128A6F-2E61-489C-B7AC-18F8455C6B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9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14904-4228-4A4D-8715-051669667221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9EEE8-D314-4C54-83A2-BD53C6C10A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6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9881AB-7BDB-4B23-88D9-0F545D9E257F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7EABE-1167-478F-A403-FAAF4772E8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0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C9ED28AD-7EE2-4DC6-8697-DA4A935BFA05}" type="datetimeFigureOut">
              <a:rPr lang="en-US"/>
              <a:pPr>
                <a:defRPr/>
              </a:pPr>
              <a:t>10/14/2012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D147BBE-4FDA-460E-BF2A-2AFF2CC86F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5" r:id="rId9"/>
    <p:sldLayoutId id="2147483783" r:id="rId10"/>
    <p:sldLayoutId id="214748378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Quá trình cắt Plasma CNC trên thế giới ứng dụng:</a:t>
            </a:r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05888"/>
              </p:ext>
            </p:extLst>
          </p:nvPr>
        </p:nvGraphicFramePr>
        <p:xfrm>
          <a:off x="-360589" y="6248400"/>
          <a:ext cx="9540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Packager Shell Object" showAsIcon="1" r:id="rId3" imgW="14058900" imgH="673100" progId="Package">
                  <p:embed/>
                </p:oleObj>
              </mc:Choice>
              <mc:Fallback>
                <p:oleObj name="Packager Shell Object" showAsIcon="1" r:id="rId3" imgW="14058900" imgH="673100" progId="Packag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0589" y="6248400"/>
                        <a:ext cx="95408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97704"/>
              </p:ext>
            </p:extLst>
          </p:nvPr>
        </p:nvGraphicFramePr>
        <p:xfrm>
          <a:off x="1295400" y="5181600"/>
          <a:ext cx="62642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Packager Shell Object" showAsIcon="1" r:id="rId5" imgW="6249600" imgH="685800" progId="Package">
                  <p:embed/>
                </p:oleObj>
              </mc:Choice>
              <mc:Fallback>
                <p:oleObj name="Packager Shell Object" showAsIcon="1" r:id="rId5" imgW="6249600" imgH="685800" progId="Packag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181600"/>
                        <a:ext cx="62642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465077"/>
              </p:ext>
            </p:extLst>
          </p:nvPr>
        </p:nvGraphicFramePr>
        <p:xfrm>
          <a:off x="1143000" y="3200400"/>
          <a:ext cx="69056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Packager Shell Object" showAsIcon="1" r:id="rId7" imgW="9222120" imgH="685800" progId="Package">
                  <p:embed/>
                </p:oleObj>
              </mc:Choice>
              <mc:Fallback>
                <p:oleObj name="Packager Shell Object" showAsIcon="1" r:id="rId7" imgW="9222120" imgH="685800" progId="Packag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200400"/>
                        <a:ext cx="69056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240579"/>
              </p:ext>
            </p:extLst>
          </p:nvPr>
        </p:nvGraphicFramePr>
        <p:xfrm>
          <a:off x="838200" y="4038600"/>
          <a:ext cx="72961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Packager Shell Object" showAsIcon="1" r:id="rId9" imgW="9743040" imgH="685800" progId="Package">
                  <p:embed/>
                </p:oleObj>
              </mc:Choice>
              <mc:Fallback>
                <p:oleObj name="Packager Shell Object" showAsIcon="1" r:id="rId9" imgW="974304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4038600"/>
                        <a:ext cx="72961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40978"/>
              </p:ext>
            </p:extLst>
          </p:nvPr>
        </p:nvGraphicFramePr>
        <p:xfrm>
          <a:off x="609600" y="2286000"/>
          <a:ext cx="77612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Packager Shell Object" showAsIcon="1" r:id="rId11" imgW="7761240" imgH="685800" progId="Package">
                  <p:embed/>
                </p:oleObj>
              </mc:Choice>
              <mc:Fallback>
                <p:oleObj name="Packager Shell Object" showAsIcon="1" r:id="rId11" imgW="776124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9600" y="2286000"/>
                        <a:ext cx="77612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168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364726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60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-25400" y="-3175"/>
          <a:ext cx="9169399" cy="7224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0853"/>
                <a:gridCol w="1407000"/>
                <a:gridCol w="3555063"/>
                <a:gridCol w="2472493"/>
                <a:gridCol w="723990"/>
              </a:tblGrid>
              <a:tr h="432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Tháng 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Tuần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400" b="1" u="none" strike="noStrike">
                          <a:effectLst/>
                        </a:rPr>
                        <a:t>Tiến độ</a:t>
                      </a:r>
                      <a:endParaRPr lang="vi-VN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Kết quả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Xếp loại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</a:tr>
              <a:tr h="122095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Tháng 10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10/10 -  15/10/11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400" b="1" u="none" strike="noStrike">
                          <a:effectLst/>
                        </a:rPr>
                        <a:t>Lựa chọn phương án thiết kế</a:t>
                      </a:r>
                      <a:endParaRPr lang="vi-VN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</a:rPr>
                        <a:t>Chế tạo máy cắt Plasma CNC  </a:t>
                      </a:r>
                      <a:br>
                        <a:rPr lang="en-US" sz="1800" b="1" u="none" strike="noStrike">
                          <a:effectLst/>
                        </a:rPr>
                      </a:br>
                      <a:r>
                        <a:rPr lang="en-US" sz="1800" b="1" u="none" strike="noStrike">
                          <a:effectLst/>
                        </a:rPr>
                        <a:t>Mini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Tốt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</a:tr>
              <a:tr h="43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17/10 -  22/10/11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vi-VN" sz="1800" b="1" u="none" strike="noStrike">
                          <a:effectLst/>
                        </a:rPr>
                        <a:t>Tìm hiểu phần mềm điều khiển máy CNC</a:t>
                      </a:r>
                      <a:endParaRPr lang="vi-VN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</a:rPr>
                        <a:t>Mach 3 Plasma Control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Tốt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</a:tr>
              <a:tr h="43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24/10 -  29/10/11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4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Tháng 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31/10 -  05/11/11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vi-VN" sz="1800" b="1" u="none" strike="noStrike">
                          <a:effectLst/>
                        </a:rPr>
                        <a:t>Phần mềm thiết kế, gia công và </a:t>
                      </a:r>
                      <a:br>
                        <a:rPr lang="vi-VN" sz="1800" b="1" u="none" strike="noStrike">
                          <a:effectLst/>
                        </a:rPr>
                      </a:br>
                      <a:r>
                        <a:rPr lang="vi-VN" sz="1800" b="1" u="none" strike="noStrike">
                          <a:effectLst/>
                        </a:rPr>
                        <a:t>điều khiển gián tiếp</a:t>
                      </a:r>
                      <a:endParaRPr lang="vi-VN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effectLst/>
                        </a:rPr>
                        <a:t>Mastercam X, Teamview,</a:t>
                      </a:r>
                      <a:br>
                        <a:rPr lang="en-US" sz="1800" b="1" u="none" strike="noStrike">
                          <a:effectLst/>
                        </a:rPr>
                      </a:br>
                      <a:r>
                        <a:rPr lang="en-US" sz="1800" b="1" u="none" strike="noStrike">
                          <a:effectLst/>
                        </a:rPr>
                        <a:t> NetPro 10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Tốt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</a:tr>
              <a:tr h="449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07/11 -  12/11/11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14/11 -  19/11/11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vi-VN" sz="1800" b="1" u="none" strike="noStrike">
                          <a:effectLst/>
                        </a:rPr>
                        <a:t>Tìm hiểu và thiết kế mạch điều khiển Driver</a:t>
                      </a:r>
                      <a:br>
                        <a:rPr lang="vi-VN" sz="1800" b="1" u="none" strike="noStrike">
                          <a:effectLst/>
                        </a:rPr>
                      </a:br>
                      <a:r>
                        <a:rPr lang="vi-VN" sz="1800" b="1" u="none" strike="noStrike">
                          <a:effectLst/>
                        </a:rPr>
                        <a:t> sử dụng cho Mach3 Plasma Control</a:t>
                      </a:r>
                      <a:endParaRPr lang="vi-VN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vi-VN" sz="2000" b="1" u="none" strike="noStrike">
                          <a:effectLst/>
                        </a:rPr>
                        <a:t>1 mạch Driver điều khiển 3 trục</a:t>
                      </a:r>
                      <a:endParaRPr lang="vi-VN" sz="20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Tốt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</a:tr>
              <a:tr h="674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21/11 -  26/11/11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4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Tháng 12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28/11 -  03/12/11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>
                          <a:effectLst/>
                        </a:rPr>
                        <a:t>Thiết kế và chế tạo thử máy cắt Plasma CNC</a:t>
                      </a:r>
                      <a:endParaRPr lang="en-US" sz="2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Lắp ráp và chế tạo trục X</a:t>
                      </a:r>
                      <a:endParaRPr lang="en-US" sz="16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Tốt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</a:tr>
              <a:tr h="43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05/12 -  10/12/11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Lắp ráp và chế tạo trục Y</a:t>
                      </a:r>
                      <a:endParaRPr lang="en-US" sz="16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Tốt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</a:tr>
              <a:tr h="43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12/12 -  17/12/11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Lắp ráp và chế tạo trục Z</a:t>
                      </a:r>
                      <a:endParaRPr lang="en-US" sz="16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Tốt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</a:tr>
              <a:tr h="43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19/12 -  24/12/11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vi-VN" sz="2000" b="1" u="none" strike="noStrike">
                          <a:effectLst/>
                        </a:rPr>
                        <a:t>Điều chỉnh thông số và kiểm tra độ </a:t>
                      </a:r>
                      <a:br>
                        <a:rPr lang="vi-VN" sz="2000" b="1" u="none" strike="noStrike">
                          <a:effectLst/>
                        </a:rPr>
                      </a:br>
                      <a:r>
                        <a:rPr lang="vi-VN" sz="2000" b="1" u="none" strike="noStrike">
                          <a:effectLst/>
                        </a:rPr>
                        <a:t>chính xác máy, động cơ, Driver</a:t>
                      </a:r>
                      <a:endParaRPr lang="vi-VN" sz="20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</a:tr>
              <a:tr h="4911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Tháng 1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02/01 -  07/01/12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</a:tr>
              <a:tr h="4968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09/01 -  14/01/12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Tối ưu hóa chế độ cắt và lập trình gia công</a:t>
                      </a:r>
                      <a:endParaRPr lang="vi-VN" sz="16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effectLst/>
                        <a:latin typeface="Times New Roman"/>
                      </a:endParaRPr>
                    </a:p>
                  </a:txBody>
                  <a:tcPr marL="9199" marR="9199" marT="9197" marB="0" anchor="b"/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851648" cy="1295400"/>
          </a:xfrm>
          <a:extLst/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smtClean="0">
                <a:latin typeface="Times New Roman" pitchFamily="18" charset="0"/>
                <a:cs typeface="Times New Roman" pitchFamily="18" charset="0"/>
              </a:rPr>
              <a:t>Phần mềm hỗ trợ điều khiển gián tiếp thông qua mạng LAN, Internet</a:t>
            </a:r>
            <a:endParaRPr lang="en-US" sz="4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-152400" y="2057400"/>
            <a:ext cx="3124200" cy="838200"/>
          </a:xfrm>
        </p:spPr>
        <p:txBody>
          <a:bodyPr/>
          <a:lstStyle/>
          <a:p>
            <a:pPr marL="457200" marR="0" indent="-457200" eaLnBrk="1" hangingPunct="1">
              <a:buFont typeface="Wingdings" pitchFamily="2" charset="2"/>
              <a:buChar char="v"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Netsuppost Pro:  </a:t>
            </a:r>
          </a:p>
        </p:txBody>
      </p:sp>
      <p:sp>
        <p:nvSpPr>
          <p:cNvPr id="8196" name="Subtitle 2"/>
          <p:cNvSpPr txBox="1">
            <a:spLocks/>
          </p:cNvSpPr>
          <p:nvPr/>
        </p:nvSpPr>
        <p:spPr bwMode="auto">
          <a:xfrm>
            <a:off x="76200" y="5867400"/>
            <a:ext cx="2362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18288"/>
          <a:lstStyle>
            <a:lvl1pPr marL="457200" indent="-457200" eaLnBrk="0" hangingPunct="0"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" pitchFamily="2" charset="2"/>
              <a:buChar char="v"/>
            </a:pPr>
            <a:r>
              <a:rPr lang="en-US" sz="2600">
                <a:latin typeface="Times New Roman" pitchFamily="18" charset="0"/>
                <a:cs typeface="Times New Roman" pitchFamily="18" charset="0"/>
              </a:rPr>
              <a:t>Steamview:    </a:t>
            </a:r>
          </a:p>
        </p:txBody>
      </p:sp>
      <p:graphicFrame>
        <p:nvGraphicFramePr>
          <p:cNvPr id="81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087957"/>
              </p:ext>
            </p:extLst>
          </p:nvPr>
        </p:nvGraphicFramePr>
        <p:xfrm>
          <a:off x="2286000" y="5715000"/>
          <a:ext cx="38750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Packager Shell Object" showAsIcon="1" r:id="rId3" imgW="3860800" imgH="673100" progId="Package">
                  <p:embed/>
                </p:oleObj>
              </mc:Choice>
              <mc:Fallback>
                <p:oleObj name="Packager Shell Object" showAsIcon="1" r:id="rId3" imgW="3860800" imgH="673100" progId="Packag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715000"/>
                        <a:ext cx="38750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031838"/>
              </p:ext>
            </p:extLst>
          </p:nvPr>
        </p:nvGraphicFramePr>
        <p:xfrm>
          <a:off x="3041650" y="1898650"/>
          <a:ext cx="36099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Packager Shell Object" showAsIcon="1" r:id="rId5" imgW="3594960" imgH="685800" progId="Package">
                  <p:embed/>
                </p:oleObj>
              </mc:Choice>
              <mc:Fallback>
                <p:oleObj name="Packager Shell Object" showAsIcon="1" r:id="rId5" imgW="3594960" imgH="685800" progId="Packag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1898650"/>
                        <a:ext cx="36099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228600" y="762000"/>
            <a:ext cx="8229600" cy="1143000"/>
          </a:xfrm>
        </p:spPr>
        <p:txBody>
          <a:bodyPr/>
          <a:lstStyle/>
          <a:p>
            <a:pPr algn="ctr"/>
            <a:r>
              <a:rPr lang="en-US" sz="4400" smtClean="0"/>
              <a:t>Hình dáng máy (Plasma) CNC điều khiển qua mạng LAN sau khi hoàn tất.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4694238"/>
          </a:xfrm>
        </p:spPr>
        <p:txBody>
          <a:bodyPr>
            <a:no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700" smtClean="0"/>
              <a:t>Ưu điểm: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700" smtClean="0"/>
              <a:t>G</a:t>
            </a:r>
            <a:r>
              <a:rPr lang="vi-VN" sz="2700" smtClean="0"/>
              <a:t>iảm </a:t>
            </a:r>
            <a:r>
              <a:rPr lang="vi-VN" sz="2700"/>
              <a:t>đáng kể </a:t>
            </a:r>
            <a:r>
              <a:rPr lang="en-US" sz="2700"/>
              <a:t>khối lượng, </a:t>
            </a:r>
            <a:r>
              <a:rPr lang="vi-VN" sz="2700"/>
              <a:t>thiết bị ngoại vi, mạch điều </a:t>
            </a:r>
            <a:r>
              <a:rPr lang="vi-VN" sz="2700" smtClean="0"/>
              <a:t>khiển</a:t>
            </a:r>
            <a:r>
              <a:rPr lang="en-US" sz="2700" smtClean="0"/>
              <a:t>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700" smtClean="0"/>
              <a:t>Kích thước 800x500mm nhưng có khả năng cắt tấm vật liệu kích thước lớn không giới hạn.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700" smtClean="0"/>
              <a:t>Máy </a:t>
            </a:r>
            <a:r>
              <a:rPr lang="vi-VN" sz="2700" smtClean="0"/>
              <a:t>điều </a:t>
            </a:r>
            <a:r>
              <a:rPr lang="vi-VN" sz="2700"/>
              <a:t>khiển CNC và trang bị mỏ cắt oxy</a:t>
            </a:r>
            <a:r>
              <a:rPr lang="en-US" sz="2700"/>
              <a:t>, laser</a:t>
            </a:r>
            <a:r>
              <a:rPr lang="vi-VN" sz="2700"/>
              <a:t> hoặc plasma, </a:t>
            </a:r>
            <a:r>
              <a:rPr lang="en-US" sz="2700" smtClean="0"/>
              <a:t>hay đầu phay, khoan </a:t>
            </a:r>
            <a:r>
              <a:rPr lang="vi-VN" sz="2700" smtClean="0"/>
              <a:t>tùy </a:t>
            </a:r>
            <a:r>
              <a:rPr lang="vi-VN" sz="2700"/>
              <a:t>theo lắp </a:t>
            </a:r>
            <a:r>
              <a:rPr lang="vi-VN" sz="2700" smtClean="0"/>
              <a:t>đặt</a:t>
            </a:r>
            <a:r>
              <a:rPr lang="en-US" sz="2700" smtClean="0"/>
              <a:t>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700" smtClean="0"/>
              <a:t>C</a:t>
            </a:r>
            <a:r>
              <a:rPr lang="vi-VN" sz="2700" smtClean="0"/>
              <a:t>ác </a:t>
            </a:r>
            <a:r>
              <a:rPr lang="en-US" sz="2700" smtClean="0"/>
              <a:t>chi tiết </a:t>
            </a:r>
            <a:r>
              <a:rPr lang="vi-VN" sz="2700" smtClean="0"/>
              <a:t>cơ </a:t>
            </a:r>
            <a:r>
              <a:rPr lang="vi-VN" sz="2700"/>
              <a:t>khí được chế tạo </a:t>
            </a:r>
            <a:r>
              <a:rPr lang="en-US" sz="2700" smtClean="0"/>
              <a:t>tiêu chuẩn</a:t>
            </a:r>
            <a:r>
              <a:rPr lang="vi-VN" sz="2700" smtClean="0"/>
              <a:t> </a:t>
            </a:r>
            <a:r>
              <a:rPr lang="vi-VN" sz="2700"/>
              <a:t>như: </a:t>
            </a:r>
            <a:r>
              <a:rPr lang="en-US" sz="2700"/>
              <a:t>vít me, đai ốc</a:t>
            </a:r>
            <a:r>
              <a:rPr lang="vi-VN" sz="2700"/>
              <a:t> tiêu chuẩn, </a:t>
            </a:r>
            <a:r>
              <a:rPr lang="en-US" sz="2700"/>
              <a:t>băng trượt</a:t>
            </a:r>
            <a:r>
              <a:rPr lang="vi-VN" sz="2700"/>
              <a:t> lăn bi</a:t>
            </a:r>
            <a:r>
              <a:rPr lang="en-US" sz="2700"/>
              <a:t>, nối trục tiêu chuẩn</a:t>
            </a:r>
            <a:r>
              <a:rPr lang="vi-VN" sz="2700" smtClean="0"/>
              <a:t>.</a:t>
            </a:r>
            <a:r>
              <a:rPr lang="en-US" sz="2700" smtClean="0"/>
              <a:t>(Thay thế dễ dàng dự kiến chế tạo tại VN)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700" smtClean="0"/>
              <a:t>Giá 30  triệu VNĐ chỉ bằng ¼ giá máy nước ngoài.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700" smtClean="0"/>
              <a:t>Mức độ an toàn, bảo vệ sức khỏe  gần như tuyệt đối cho người sử dụng.</a:t>
            </a:r>
            <a:endParaRPr lang="en-US" sz="27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762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Đánh giá ưu điểm và khuyết điểm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492596"/>
              </p:ext>
            </p:extLst>
          </p:nvPr>
        </p:nvGraphicFramePr>
        <p:xfrm>
          <a:off x="0" y="1198563"/>
          <a:ext cx="9144001" cy="5659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7007"/>
                <a:gridCol w="744865"/>
                <a:gridCol w="682794"/>
                <a:gridCol w="962118"/>
                <a:gridCol w="900047"/>
                <a:gridCol w="1334551"/>
                <a:gridCol w="744865"/>
                <a:gridCol w="826334"/>
                <a:gridCol w="791420"/>
              </a:tblGrid>
              <a:tr h="1381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Các loại máy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Kinh tế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An toàn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800" b="1" u="none" strike="noStrike">
                          <a:effectLst/>
                        </a:rPr>
                        <a:t>Tự động hóa</a:t>
                      </a:r>
                      <a:endParaRPr lang="vi-VN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Dễ sử dụng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800" b="1" u="none" strike="noStrike">
                          <a:effectLst/>
                        </a:rPr>
                        <a:t>Bảo vệ môi trường</a:t>
                      </a:r>
                      <a:endParaRPr lang="vi-VN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Tháo lắp và vận chuyển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800" b="1" u="none" strike="noStrike">
                          <a:effectLst/>
                        </a:rPr>
                        <a:t>Tổng điểm</a:t>
                      </a:r>
                      <a:endParaRPr lang="vi-VN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Đánh giá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</a:tr>
              <a:tr h="985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Máy CNC Plasma Mini ĐK qua</a:t>
                      </a:r>
                      <a:br>
                        <a:rPr lang="en-US" sz="1800" b="1" u="none" strike="noStrike">
                          <a:effectLst/>
                        </a:rPr>
                      </a:br>
                      <a:r>
                        <a:rPr lang="en-US" sz="1800" b="1" u="none" strike="noStrike">
                          <a:effectLst/>
                        </a:rPr>
                        <a:t> mạng LAN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55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 Rất tốt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</a:tr>
              <a:tr h="3406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Máy CNC Laser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smtClean="0">
                          <a:effectLst/>
                        </a:rPr>
                        <a:t>6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23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 Kém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</a:tr>
              <a:tr h="3406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Máy CNC cắt dây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smtClean="0">
                          <a:effectLst/>
                        </a:rPr>
                        <a:t>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20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 Kém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</a:tr>
              <a:tr h="55815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800" b="1" u="none" strike="noStrike">
                          <a:effectLst/>
                        </a:rPr>
                        <a:t>Máy CNC gia công tia nước</a:t>
                      </a:r>
                      <a:endParaRPr lang="vi-VN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25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 Kém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</a:tr>
              <a:tr h="662973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800" b="1" u="none" strike="noStrike">
                          <a:effectLst/>
                        </a:rPr>
                        <a:t>Máy cắt CNC bằng gió đá</a:t>
                      </a:r>
                      <a:endParaRPr lang="vi-VN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4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32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 Trung bình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</a:tr>
              <a:tr h="558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Máy cắt CNC Plasma cở lớn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4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6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25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 Kém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</a:tr>
              <a:tr h="832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Máy cắt CNC Plasma kiểu "Rùa cắt"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4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32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 Trung bình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3" marB="0" anchor="ctr"/>
                </a:tc>
              </a:tr>
            </a:tbl>
          </a:graphicData>
        </a:graphic>
      </p:graphicFrame>
      <p:sp>
        <p:nvSpPr>
          <p:cNvPr id="14431" name="Title 1"/>
          <p:cNvSpPr txBox="1">
            <a:spLocks/>
          </p:cNvSpPr>
          <p:nvPr/>
        </p:nvSpPr>
        <p:spPr bwMode="auto">
          <a:xfrm>
            <a:off x="228600" y="-457200"/>
            <a:ext cx="92011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/>
          <a:lstStyle>
            <a:lvl1pPr eaLnBrk="0" hangingPunct="0"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itchFamily="18" charset="0"/>
                <a:cs typeface="Arial" charset="0"/>
              </a:defRPr>
            </a:lvl9pPr>
          </a:lstStyle>
          <a:p>
            <a:pPr eaLnBrk="1" hangingPunct="1"/>
            <a:r>
              <a:rPr lang="it-IT"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Tiêu chí đánh giá và so sánh máy CNC Plasma Mini ĐK qua mạng LAN</a:t>
            </a:r>
            <a:endParaRPr lang="en-US" sz="440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229600" cy="647700"/>
          </a:xfrm>
        </p:spPr>
        <p:txBody>
          <a:bodyPr/>
          <a:lstStyle/>
          <a:p>
            <a:r>
              <a:rPr lang="en-US" b="1"/>
              <a:t>Nét mới của đề tài: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229600" cy="4953000"/>
          </a:xfrm>
        </p:spPr>
        <p:txBody>
          <a:bodyPr/>
          <a:lstStyle/>
          <a:p>
            <a:r>
              <a:rPr lang="en-US" sz="2800"/>
              <a:t>Ứng dụng phần mềm điều khiển máy cắt Plasma CNC.</a:t>
            </a:r>
            <a:endParaRPr lang="en-US" sz="2800" smtClean="0">
              <a:effectLst/>
            </a:endParaRPr>
          </a:p>
          <a:p>
            <a:r>
              <a:rPr lang="en-US" sz="2800" smtClean="0"/>
              <a:t>Thiết </a:t>
            </a:r>
            <a:r>
              <a:rPr lang="en-US" sz="2800"/>
              <a:t>kế máy khối lượng nhẹ, lắp ráp, di chuyển dễ </a:t>
            </a:r>
            <a:r>
              <a:rPr lang="en-US" sz="2800" smtClean="0"/>
              <a:t>dàng.</a:t>
            </a:r>
          </a:p>
          <a:p>
            <a:r>
              <a:rPr lang="en-US" sz="2800"/>
              <a:t>Máy có khổ nhỏ (800x600) nhưng khả năng gia công cắt được những tấm vật liệu khổ lớn ( không giới hạn kích thước</a:t>
            </a:r>
            <a:r>
              <a:rPr lang="en-US" sz="2800" smtClean="0"/>
              <a:t>)</a:t>
            </a:r>
          </a:p>
          <a:p>
            <a:r>
              <a:rPr lang="en-US" sz="2800"/>
              <a:t>Ứng dụng hiệu quả nhất khi làm việc ngoài khu vực xưởng sản xuất. Công trình đang thi công ngoài xưởng </a:t>
            </a:r>
            <a:r>
              <a:rPr lang="en-US" sz="2800" smtClean="0"/>
              <a:t>.</a:t>
            </a:r>
          </a:p>
          <a:p>
            <a:r>
              <a:rPr lang="en-US" sz="2800"/>
              <a:t>Điều khiển gián tiếp và từ xa (thông qua mạng LAN (internet)). </a:t>
            </a:r>
            <a:endParaRPr lang="en-US" sz="2800" smtClean="0"/>
          </a:p>
          <a:p>
            <a:r>
              <a:rPr lang="en-US" sz="2800"/>
              <a:t>Đảm bảo an toàn gần như tuyệt đối </a:t>
            </a:r>
            <a:r>
              <a:rPr lang="en-US" smtClean="0"/>
              <a:t>.</a:t>
            </a:r>
            <a:endParaRPr lang="en-US" smtClean="0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6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vi-VN"/>
              <a:t>HƯỚNG PHÁT TRIỂN CỦA ĐỀ TÀI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4770437"/>
          </a:xfrm>
        </p:spPr>
        <p:txBody>
          <a:bodyPr/>
          <a:lstStyle/>
          <a:p>
            <a:pPr lvl="0"/>
            <a:r>
              <a:rPr lang="en-US" sz="2800"/>
              <a:t>Thiết kế thêm các khổ máy lớn từ 5-9 mét, nâng cao độ chính xác máy lên +/- 0.1 đến 0.05mm.</a:t>
            </a:r>
          </a:p>
          <a:p>
            <a:pPr lvl="0"/>
            <a:r>
              <a:rPr lang="en-US" sz="2800"/>
              <a:t>Sản xuất hàng loạt cho sản phẩm máy CNC (Plasma, gió đá, Laser, tia nước</a:t>
            </a:r>
            <a:r>
              <a:rPr lang="en-US" sz="2800" smtClean="0"/>
              <a:t>…)( Nội địa hóa 100% các chi tiết)</a:t>
            </a:r>
            <a:endParaRPr lang="en-US" sz="2800"/>
          </a:p>
          <a:p>
            <a:pPr lvl="0"/>
            <a:r>
              <a:rPr lang="vi-VN" sz="2800"/>
              <a:t>Phát triển thêm các kết cấu cơ khí nhằm làm cho đầu cắt có thể quay quanh 2 trục X, Y</a:t>
            </a:r>
            <a:endParaRPr lang="en-US" sz="2800"/>
          </a:p>
          <a:p>
            <a:pPr lvl="0"/>
            <a:r>
              <a:rPr lang="en-US" sz="2800"/>
              <a:t>Nghiên cứu thiết kế thêm phần nhận tính hiệu Bluetooth, Wirefile để máy không cần dây tính hiệu.</a:t>
            </a:r>
          </a:p>
          <a:p>
            <a:pPr lvl="0"/>
            <a:r>
              <a:rPr lang="en-US" sz="2800"/>
              <a:t>Nghiên cứu thêm phần mạch</a:t>
            </a:r>
            <a:r>
              <a:rPr lang="vi-VN" sz="2800"/>
              <a:t> điều khiển các trục phát triển thêm nói trên để có thể chế tạo các máy cắt CNC 4 truc, 5 trục nhằm gia công được trên các bề mặt </a:t>
            </a:r>
            <a:r>
              <a:rPr lang="en-US" sz="2800"/>
              <a:t>4</a:t>
            </a:r>
            <a:r>
              <a:rPr lang="vi-VN" sz="2800"/>
              <a:t>D</a:t>
            </a:r>
            <a:r>
              <a:rPr lang="en-US" sz="2800"/>
              <a:t>, 5D.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3640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029" y="-152400"/>
            <a:ext cx="8229600" cy="1143000"/>
          </a:xfrm>
        </p:spPr>
        <p:txBody>
          <a:bodyPr/>
          <a:lstStyle/>
          <a:p>
            <a:r>
              <a:rPr lang="en-US" smtClean="0"/>
              <a:t>Sản phẩm ứng dụng: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389437"/>
          </a:xfrm>
        </p:spPr>
        <p:txBody>
          <a:bodyPr/>
          <a:lstStyle/>
          <a:p>
            <a:endParaRPr lang="en-US"/>
          </a:p>
        </p:txBody>
      </p:sp>
      <p:pic>
        <p:nvPicPr>
          <p:cNvPr id="9218" name="Picture 2" descr="D:\TU LIEU PLASMA\VIDEO\PLASMA ART COLLECTION\ad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129" y="990600"/>
            <a:ext cx="426996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TU LIEU PLASMA\VIDEO\PLASMA ART COLLECTION\ad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6" y="4356100"/>
            <a:ext cx="3427017" cy="276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:\TU LIEU PLASMA\VIDEO\PLASMA ART COLLECTION\ad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3476625" cy="34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D:\TU LIEU PLASMA\VIDEO\PLASMA ART COLLECTION\ad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611" y="4191000"/>
            <a:ext cx="4210789" cy="279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92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1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:\TU LIEU PLASMA\VIDEO\PLASMA ART COLLECTION\ad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-76200"/>
            <a:ext cx="48101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D:\TU LIEU PLASMA\VIDEO\PLASMA ART COLLECTION\ad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2790825"/>
            <a:ext cx="48577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:\TU LIEU PLASMA\VIDEO\PLASMA ART COLLECTION\ad1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57151"/>
            <a:ext cx="47815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TU LIEU PLASMA\VIDEO\PLASMA ART COLLECTION\ad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3352800"/>
            <a:ext cx="40957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42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33400"/>
            <a:ext cx="6705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vi-VN" b="1"/>
              <a:t>Lý do chọn đề tài</a:t>
            </a:r>
            <a:r>
              <a:rPr lang="en-US" b="1"/>
              <a:t>: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229600" cy="4389438"/>
          </a:xfrm>
        </p:spPr>
        <p:txBody>
          <a:bodyPr/>
          <a:lstStyle/>
          <a:p>
            <a:pPr eaLnBrk="1" hangingPunct="1"/>
            <a:r>
              <a:rPr lang="en-US" sz="2800" smtClean="0"/>
              <a:t>Để vận dụng những kiến thức đã học và làm việc nhiều năm trong lãnh vực CAD – CAM – CNC.</a:t>
            </a:r>
          </a:p>
          <a:p>
            <a:pPr eaLnBrk="1" hangingPunct="1"/>
            <a:r>
              <a:rPr lang="en-US" sz="2800" smtClean="0"/>
              <a:t>H</a:t>
            </a:r>
            <a:r>
              <a:rPr lang="vi-VN" sz="2800" smtClean="0"/>
              <a:t>iện nay </a:t>
            </a:r>
            <a:r>
              <a:rPr lang="en-US" sz="2800" smtClean="0"/>
              <a:t>nhu cầu về máy CNC phục vụ công nghiệp và các ngành sản xuất khác là rất lớn.</a:t>
            </a:r>
          </a:p>
          <a:p>
            <a:pPr eaLnBrk="1" hangingPunct="1"/>
            <a:r>
              <a:rPr lang="en-US" sz="2800" smtClean="0"/>
              <a:t>Cắt Plasma thì việc tiếp xúc trực tiếp tại chỗ làm việc là cực kỳ nguy hiểm mất an toàn và ảnh hưởng tới sức khỏe.</a:t>
            </a:r>
          </a:p>
          <a:p>
            <a:pPr eaLnBrk="1" hangingPunct="1"/>
            <a:r>
              <a:rPr lang="en-US" sz="2800" smtClean="0"/>
              <a:t>Cạnh tranh với những thiết kế máy CNC ngoại nhập.</a:t>
            </a:r>
          </a:p>
          <a:p>
            <a:pPr eaLnBrk="1" hangingPunct="1"/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Cạnh tranh và thay thế công nghệ dập.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"/>
            <a:ext cx="7851648" cy="1524000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>
                <a:latin typeface="Times New Roman" pitchFamily="18" charset="0"/>
                <a:cs typeface="Times New Roman" pitchFamily="18" charset="0"/>
              </a:rPr>
              <a:t>SƠ ĐỒ THIẾT KẾ MẠCH ĐIỀU KHIỂN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39000" y="1752600"/>
            <a:ext cx="1371600" cy="1187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X, Y, Z axis stepper motor</a:t>
            </a:r>
          </a:p>
        </p:txBody>
      </p:sp>
      <p:sp>
        <p:nvSpPr>
          <p:cNvPr id="9" name="Oval 8"/>
          <p:cNvSpPr/>
          <p:nvPr/>
        </p:nvSpPr>
        <p:spPr>
          <a:xfrm>
            <a:off x="-34636" y="1219200"/>
            <a:ext cx="1977121" cy="17211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Main Board Máy vi tính+</a:t>
            </a:r>
            <a:endParaRPr lang="en-US" b="1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vi-VN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Phần mềm </a:t>
            </a:r>
            <a:r>
              <a:rPr lang="en-US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MACH3</a:t>
            </a:r>
            <a:endParaRPr lang="en-US" b="1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39000" y="3211529"/>
            <a:ext cx="1981200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Web Cam</a:t>
            </a:r>
            <a:r>
              <a:rPr lang="vi-VN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2.4 MB</a:t>
            </a:r>
            <a:endParaRPr lang="en-US" b="1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18218" y="5486400"/>
            <a:ext cx="1371600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Tắt và mở máy Plasma</a:t>
            </a:r>
            <a:endParaRPr lang="en-US" b="1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9000" y="4191000"/>
            <a:ext cx="1371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Emergency Stop</a:t>
            </a:r>
            <a:r>
              <a:rPr lang="vi-VN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(dừng khẩn cấp)</a:t>
            </a:r>
            <a:endParaRPr lang="en-US" b="1" smtClean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95600" y="4419600"/>
            <a:ext cx="1956860" cy="1174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itchFamily="18" charset="0"/>
                <a:cs typeface="Times New Roman" pitchFamily="18" charset="0"/>
              </a:rPr>
              <a:t>Main Driver</a:t>
            </a:r>
          </a:p>
          <a:p>
            <a:pPr algn="ctr"/>
            <a:r>
              <a:rPr lang="en-US" smtClean="0">
                <a:latin typeface="Times New Roman" pitchFamily="18" charset="0"/>
                <a:cs typeface="Times New Roman" pitchFamily="18" charset="0"/>
              </a:rPr>
              <a:t>Use Parallel port  LPT 25  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>
            <a:stCxn id="9" idx="6"/>
            <a:endCxn id="3" idx="1"/>
          </p:cNvCxnSpPr>
          <p:nvPr/>
        </p:nvCxnSpPr>
        <p:spPr>
          <a:xfrm>
            <a:off x="1942485" y="2079787"/>
            <a:ext cx="953115" cy="2927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3"/>
            <a:endCxn id="4" idx="1"/>
          </p:cNvCxnSpPr>
          <p:nvPr/>
        </p:nvCxnSpPr>
        <p:spPr>
          <a:xfrm flipV="1">
            <a:off x="4852460" y="2346366"/>
            <a:ext cx="2386540" cy="2660569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  <a:endCxn id="17" idx="1"/>
          </p:cNvCxnSpPr>
          <p:nvPr/>
        </p:nvCxnSpPr>
        <p:spPr>
          <a:xfrm flipV="1">
            <a:off x="4852460" y="4686300"/>
            <a:ext cx="2386540" cy="320635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5" idx="1"/>
          </p:cNvCxnSpPr>
          <p:nvPr/>
        </p:nvCxnSpPr>
        <p:spPr>
          <a:xfrm>
            <a:off x="1942485" y="2079787"/>
            <a:ext cx="5296515" cy="14365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3"/>
            <a:endCxn id="16" idx="1"/>
          </p:cNvCxnSpPr>
          <p:nvPr/>
        </p:nvCxnSpPr>
        <p:spPr>
          <a:xfrm>
            <a:off x="4852460" y="5006935"/>
            <a:ext cx="2365758" cy="784266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ight Arrow 43"/>
          <p:cNvSpPr/>
          <p:nvPr/>
        </p:nvSpPr>
        <p:spPr>
          <a:xfrm rot="4186937">
            <a:off x="1489349" y="3248402"/>
            <a:ext cx="2076755" cy="482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PC </a:t>
            </a:r>
            <a:r>
              <a:rPr lang="vi-VN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Parallel</a:t>
            </a:r>
            <a:r>
              <a:rPr lang="vi-VN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port</a:t>
            </a:r>
          </a:p>
        </p:txBody>
      </p:sp>
      <p:sp>
        <p:nvSpPr>
          <p:cNvPr id="51" name="Right Arrow 50"/>
          <p:cNvSpPr/>
          <p:nvPr/>
        </p:nvSpPr>
        <p:spPr>
          <a:xfrm rot="790342">
            <a:off x="3764659" y="2506157"/>
            <a:ext cx="1652166" cy="482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Kết nối USB </a:t>
            </a:r>
            <a:endParaRPr lang="en-US" b="1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52400" y="5006935"/>
            <a:ext cx="2057400" cy="1698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mtClean="0"/>
              <a:t>5V control</a:t>
            </a:r>
          </a:p>
          <a:p>
            <a:endParaRPr lang="vi-VN"/>
          </a:p>
          <a:p>
            <a:endParaRPr lang="vi-VN" smtClean="0"/>
          </a:p>
          <a:p>
            <a:endParaRPr lang="vi-VN"/>
          </a:p>
          <a:p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447800" y="5334005"/>
            <a:ext cx="4398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0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63236"/>
            <a:ext cx="7851648" cy="1524000"/>
          </a:xfrm>
        </p:spPr>
        <p:txBody>
          <a:bodyPr>
            <a:noAutofit/>
          </a:bodyPr>
          <a:lstStyle/>
          <a:p>
            <a:pPr algn="ctr"/>
            <a:r>
              <a:rPr lang="en-US" sz="4000" smtClean="0">
                <a:latin typeface="Times New Roman" pitchFamily="18" charset="0"/>
                <a:cs typeface="Times New Roman" pitchFamily="18" charset="0"/>
              </a:rPr>
              <a:t>SƠ ĐỒ THIẾT KẾ </a:t>
            </a:r>
            <a:r>
              <a:rPr lang="vi-VN" sz="4000" smtClean="0">
                <a:latin typeface="Times New Roman" pitchFamily="18" charset="0"/>
                <a:cs typeface="Times New Roman" pitchFamily="18" charset="0"/>
              </a:rPr>
              <a:t>HỆ THỐNG</a:t>
            </a:r>
            <a:r>
              <a:rPr lang="en-US" sz="4000" smtClean="0">
                <a:latin typeface="Times New Roman" pitchFamily="18" charset="0"/>
                <a:cs typeface="Times New Roman" pitchFamily="18" charset="0"/>
              </a:rPr>
              <a:t> ĐIỀU KHIỂN</a:t>
            </a:r>
            <a:r>
              <a:rPr lang="vi-VN" sz="4000" smtClean="0">
                <a:latin typeface="Times New Roman" pitchFamily="18" charset="0"/>
                <a:cs typeface="Times New Roman" pitchFamily="18" charset="0"/>
              </a:rPr>
              <a:t> MÁY THÔNG QUA MẠNG LAN</a:t>
            </a:r>
            <a:endParaRPr lang="en-US" sz="4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0" y="2955963"/>
            <a:ext cx="2209800" cy="914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smtClean="0">
                <a:latin typeface="Times New Roman" pitchFamily="18" charset="0"/>
                <a:cs typeface="Times New Roman" pitchFamily="18" charset="0"/>
              </a:rPr>
              <a:t>Máy chủ (quản li và thiết kế)</a:t>
            </a: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187140" y="3449968"/>
            <a:ext cx="1956860" cy="1174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1">
                <a:latin typeface="Times New Roman" pitchFamily="18" charset="0"/>
                <a:cs typeface="Times New Roman" pitchFamily="18" charset="0"/>
              </a:rPr>
              <a:t>Main Board</a:t>
            </a:r>
            <a:r>
              <a:rPr lang="vi-VN" b="1" smtClean="0">
                <a:latin typeface="Times New Roman" pitchFamily="18" charset="0"/>
                <a:cs typeface="Times New Roman" pitchFamily="18" charset="0"/>
              </a:rPr>
              <a:t>+ MACH3  Driver </a:t>
            </a: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0" name="Straight Arrow Connector 29"/>
          <p:cNvCxnSpPr>
            <a:stCxn id="9" idx="6"/>
            <a:endCxn id="29" idx="1"/>
          </p:cNvCxnSpPr>
          <p:nvPr/>
        </p:nvCxnSpPr>
        <p:spPr>
          <a:xfrm>
            <a:off x="2209800" y="3413164"/>
            <a:ext cx="4977340" cy="6241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 rot="414123">
            <a:off x="2757063" y="3034505"/>
            <a:ext cx="1423933" cy="482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Wifi LAN</a:t>
            </a:r>
            <a:endParaRPr lang="en-US" b="1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Right Arrow 62"/>
          <p:cNvSpPr/>
          <p:nvPr/>
        </p:nvSpPr>
        <p:spPr>
          <a:xfrm rot="637120">
            <a:off x="2652429" y="3666601"/>
            <a:ext cx="1497971" cy="454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24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  <a:endParaRPr lang="en-US" sz="240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5" name="Straight Arrow Connector 64"/>
          <p:cNvCxnSpPr>
            <a:stCxn id="9" idx="7"/>
          </p:cNvCxnSpPr>
          <p:nvPr/>
        </p:nvCxnSpPr>
        <p:spPr>
          <a:xfrm flipV="1">
            <a:off x="1886182" y="2590800"/>
            <a:ext cx="2685818" cy="4990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5"/>
          </p:cNvCxnSpPr>
          <p:nvPr/>
        </p:nvCxnSpPr>
        <p:spPr>
          <a:xfrm>
            <a:off x="1886182" y="3736454"/>
            <a:ext cx="1342909" cy="2054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1650557" y="1790701"/>
            <a:ext cx="2133600" cy="12033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9" idx="0"/>
          </p:cNvCxnSpPr>
          <p:nvPr/>
        </p:nvCxnSpPr>
        <p:spPr>
          <a:xfrm flipV="1">
            <a:off x="1104900" y="1371600"/>
            <a:ext cx="781282" cy="1584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1"/>
          </p:cNvCxnSpPr>
          <p:nvPr/>
        </p:nvCxnSpPr>
        <p:spPr>
          <a:xfrm flipV="1">
            <a:off x="323618" y="1524000"/>
            <a:ext cx="666982" cy="15658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9" idx="4"/>
          </p:cNvCxnSpPr>
          <p:nvPr/>
        </p:nvCxnSpPr>
        <p:spPr>
          <a:xfrm>
            <a:off x="1104900" y="3870365"/>
            <a:ext cx="190500" cy="18446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9" idx="3"/>
          </p:cNvCxnSpPr>
          <p:nvPr/>
        </p:nvCxnSpPr>
        <p:spPr>
          <a:xfrm>
            <a:off x="323618" y="3736454"/>
            <a:ext cx="514582" cy="197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1650557" y="3821130"/>
            <a:ext cx="559243" cy="18938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5" name="Right Arrow 104"/>
          <p:cNvSpPr/>
          <p:nvPr/>
        </p:nvSpPr>
        <p:spPr>
          <a:xfrm rot="376124">
            <a:off x="4066090" y="3494044"/>
            <a:ext cx="2751010" cy="65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G CODE, DXF,  JPG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57200"/>
            <a:ext cx="7851648" cy="838200"/>
          </a:xfrm>
          <a:extLst/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Tiến độ thực hiện đề tài: 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Subtitle 2"/>
          <p:cNvSpPr>
            <a:spLocks noGrp="1"/>
          </p:cNvSpPr>
          <p:nvPr>
            <p:ph type="subTitle" idx="1"/>
          </p:nvPr>
        </p:nvSpPr>
        <p:spPr>
          <a:xfrm>
            <a:off x="147638" y="2971800"/>
            <a:ext cx="5643562" cy="685800"/>
          </a:xfrm>
        </p:spPr>
        <p:txBody>
          <a:bodyPr/>
          <a:lstStyle/>
          <a:p>
            <a:pPr marR="0" algn="l" eaLnBrk="1" hangingPunct="1"/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2/ Thiết kế mạch điều khiển.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22225" y="3733800"/>
            <a:ext cx="10922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>
                <a:latin typeface="Times New Roman" pitchFamily="18" charset="0"/>
                <a:cs typeface="Times New Roman" pitchFamily="18" charset="0"/>
              </a:rPr>
              <a:t>3/ </a:t>
            </a:r>
            <a:r>
              <a:rPr lang="vi-VN" sz="3200">
                <a:latin typeface="Times New Roman" pitchFamily="18" charset="0"/>
                <a:cs typeface="Times New Roman" pitchFamily="18" charset="0"/>
              </a:rPr>
              <a:t>Điều chỉnh thông số và kiểm tra độ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  <a:p>
            <a:r>
              <a:rPr lang="vi-VN" sz="3200">
                <a:latin typeface="Times New Roman" pitchFamily="18" charset="0"/>
                <a:cs typeface="Times New Roman" pitchFamily="18" charset="0"/>
              </a:rPr>
              <a:t>chính xác động cơ, Driver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0" y="4902200"/>
            <a:ext cx="9248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  <a:cs typeface="Times New Roman" pitchFamily="18" charset="0"/>
              </a:rPr>
              <a:t>4/ Thiết kế và chế tạo thử máy cắt Plasma CNC 3 trục .</a:t>
            </a:r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22225" y="1755775"/>
            <a:ext cx="92773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  <a:cs typeface="Times New Roman" pitchFamily="18" charset="0"/>
              </a:rPr>
              <a:t>1/ Nghiên cứu chọn phần mềm điều khiển máy Plasma </a:t>
            </a:r>
          </a:p>
          <a:p>
            <a:r>
              <a:rPr lang="en-US" sz="3200">
                <a:latin typeface="Times New Roman" pitchFamily="18" charset="0"/>
                <a:cs typeface="Times New Roman" pitchFamily="18" charset="0"/>
              </a:rPr>
              <a:t>CNC điều khiển gián tiếp qua mạng LAN.</a:t>
            </a:r>
          </a:p>
        </p:txBody>
      </p:sp>
      <p:graphicFrame>
        <p:nvGraphicFramePr>
          <p:cNvPr id="6151" name="Object 4"/>
          <p:cNvGraphicFramePr>
            <a:graphicFrameLocks noChangeAspect="1"/>
          </p:cNvGraphicFramePr>
          <p:nvPr/>
        </p:nvGraphicFramePr>
        <p:xfrm>
          <a:off x="4618038" y="4105275"/>
          <a:ext cx="42449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name="Packager Shell Object" showAsIcon="1" r:id="rId3" imgW="4230000" imgH="685800" progId="Package">
                  <p:embed/>
                </p:oleObj>
              </mc:Choice>
              <mc:Fallback>
                <p:oleObj name="Packager Shell Object" showAsIcon="1" r:id="rId3" imgW="4230000" imgH="685800" progId="Packag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4105275"/>
                        <a:ext cx="42449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6"/>
          <p:cNvGraphicFramePr>
            <a:graphicFrameLocks noChangeAspect="1"/>
          </p:cNvGraphicFramePr>
          <p:nvPr/>
        </p:nvGraphicFramePr>
        <p:xfrm>
          <a:off x="5105400" y="2862263"/>
          <a:ext cx="2679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" name="Packager Shell Object" showAsIcon="1" r:id="rId5" imgW="2680200" imgH="685800" progId="Package">
                  <p:embed/>
                </p:oleObj>
              </mc:Choice>
              <mc:Fallback>
                <p:oleObj name="Packager Shell Object" showAsIcon="1" r:id="rId5" imgW="2680200" imgH="685800" progId="Packag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862263"/>
                        <a:ext cx="2679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586768"/>
              </p:ext>
            </p:extLst>
          </p:nvPr>
        </p:nvGraphicFramePr>
        <p:xfrm>
          <a:off x="2690813" y="5500688"/>
          <a:ext cx="39385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" name="Packager Shell Object" showAsIcon="1" r:id="rId7" imgW="3938040" imgH="685800" progId="Package">
                  <p:embed/>
                </p:oleObj>
              </mc:Choice>
              <mc:Fallback>
                <p:oleObj name="Packager Shell Object" showAsIcon="1" r:id="rId7" imgW="3938040" imgH="685800" progId="Packag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3" y="5500688"/>
                        <a:ext cx="393858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345480"/>
              </p:ext>
            </p:extLst>
          </p:nvPr>
        </p:nvGraphicFramePr>
        <p:xfrm>
          <a:off x="0" y="6019800"/>
          <a:ext cx="3517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Packager Shell Object" showAsIcon="1" r:id="rId9" imgW="3518640" imgH="685800" progId="Package">
                  <p:embed/>
                </p:oleObj>
              </mc:Choice>
              <mc:Fallback>
                <p:oleObj name="Packager Shell Object" showAsIcon="1" r:id="rId9" imgW="3518640" imgH="685800" progId="Packag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19800"/>
                        <a:ext cx="35179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5" name="Object 4"/>
          <p:cNvGraphicFramePr>
            <a:graphicFrameLocks noChangeAspect="1"/>
          </p:cNvGraphicFramePr>
          <p:nvPr/>
        </p:nvGraphicFramePr>
        <p:xfrm>
          <a:off x="5738813" y="5867400"/>
          <a:ext cx="34051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0" name="Packager Shell Object" showAsIcon="1" r:id="rId11" imgW="3404520" imgH="685800" progId="Package">
                  <p:embed/>
                </p:oleObj>
              </mc:Choice>
              <mc:Fallback>
                <p:oleObj name="Packager Shell Object" showAsIcon="1" r:id="rId11" imgW="3404520" imgH="685800" progId="Packag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813" y="5867400"/>
                        <a:ext cx="340518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smtClean="0"/>
              <a:t>Phần mềm điều khiển</a:t>
            </a:r>
            <a:endParaRPr lang="en-US" sz="720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458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30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own Arrow 4"/>
          <p:cNvSpPr/>
          <p:nvPr/>
        </p:nvSpPr>
        <p:spPr>
          <a:xfrm>
            <a:off x="4038600" y="2133600"/>
            <a:ext cx="1381452" cy="1300843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Tắt mở máy</a:t>
            </a:r>
          </a:p>
        </p:txBody>
      </p:sp>
      <p:sp>
        <p:nvSpPr>
          <p:cNvPr id="8" name="Down Arrow 7"/>
          <p:cNvSpPr/>
          <p:nvPr/>
        </p:nvSpPr>
        <p:spPr>
          <a:xfrm>
            <a:off x="3733800" y="4038600"/>
            <a:ext cx="2362200" cy="10668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Điều khiển bằng tay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04800" y="573322"/>
            <a:ext cx="2438400" cy="1255478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Hiển thị dòng lệnh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6858000" y="206020"/>
            <a:ext cx="2445657" cy="147037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FF0000"/>
                </a:solidFill>
              </a:rPr>
              <a:t>Vùng hiển thị gia công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15962863">
            <a:off x="4116849" y="826132"/>
            <a:ext cx="1596103" cy="116713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Tọa độ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5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537"/>
            <a:ext cx="2033588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537"/>
            <a:ext cx="2039937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25527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0"/>
            <a:ext cx="39147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00400"/>
            <a:ext cx="4184650" cy="235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35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52400"/>
            <a:ext cx="8705711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6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1048</TotalTime>
  <Words>1030</Words>
  <Application>Microsoft Office PowerPoint</Application>
  <PresentationFormat>On-screen Show (4:3)</PresentationFormat>
  <Paragraphs>188</Paragraphs>
  <Slides>19</Slides>
  <Notes>0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Flow</vt:lpstr>
      <vt:lpstr>Packager Shell Object</vt:lpstr>
      <vt:lpstr>Quá trình cắt Plasma CNC trên thế giới ứng dụng:</vt:lpstr>
      <vt:lpstr>Lý do chọn đề tài: </vt:lpstr>
      <vt:lpstr>SƠ ĐỒ THIẾT KẾ MẠCH ĐIỀU KHIỂN</vt:lpstr>
      <vt:lpstr>SƠ ĐỒ THIẾT KẾ HỆ THỐNG ĐIỀU KHIỂN MÁY THÔNG QUA MẠNG LAN</vt:lpstr>
      <vt:lpstr>Tiến độ thực hiện đề tài: </vt:lpstr>
      <vt:lpstr>Phần mềm điều khiển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Phần mềm hỗ trợ điều khiển gián tiếp thông qua mạng LAN, Internet</vt:lpstr>
      <vt:lpstr>Hình dáng máy (Plasma) CNC điều khiển qua mạng LAN sau khi hoàn tất.</vt:lpstr>
      <vt:lpstr>Đánh giá ưu điểm và khuyết điểm</vt:lpstr>
      <vt:lpstr>PowerPoint Presentation</vt:lpstr>
      <vt:lpstr>Nét mới của đề tài:</vt:lpstr>
      <vt:lpstr>HƯỚNG PHÁT TRIỂN CỦA ĐỀ TÀI</vt:lpstr>
      <vt:lpstr>Sản phẩm ứng dụng: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 hoc BK tp HCM</dc:creator>
  <cp:lastModifiedBy>LONG PHUNG</cp:lastModifiedBy>
  <cp:revision>40</cp:revision>
  <dcterms:created xsi:type="dcterms:W3CDTF">2006-08-16T00:00:00Z</dcterms:created>
  <dcterms:modified xsi:type="dcterms:W3CDTF">2012-10-14T10:00:48Z</dcterms:modified>
</cp:coreProperties>
</file>